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3e846107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63e846107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63e846107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63e846107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63e846107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63e846107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63e8461078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63e8461078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63e8461078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63e8461078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63e8461078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63e8461078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63e8461078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63e8461078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1d9c67055b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d9c67055b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63e8461078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63e8461078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1d9c67055b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d9c67055b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63edf6c489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63edf6c489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63edf6c489_5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63edf6c489_5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63edf6c489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63edf6c489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63e846107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63e846107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63edf6c48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63edf6c48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63e846107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63e846107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63e8461078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63e8461078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3.png"/><Relationship Id="rId4" Type="http://schemas.openxmlformats.org/officeDocument/2006/relationships/image" Target="../media/image8.png"/><Relationship Id="rId5" Type="http://schemas.openxmlformats.org/officeDocument/2006/relationships/image" Target="../media/image19.png"/><Relationship Id="rId6"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id="136" name="Google Shape;136;p17"/>
          <p:cNvPicPr preferRelativeResize="0"/>
          <p:nvPr/>
        </p:nvPicPr>
        <p:blipFill rotWithShape="1">
          <a:blip r:embed="rId4">
            <a:alphaModFix/>
          </a:blip>
          <a:srcRect b="7308" l="0" r="0" t="7308"/>
          <a:stretch/>
        </p:blipFill>
        <p:spPr>
          <a:xfrm>
            <a:off x="5181200" y="1645500"/>
            <a:ext cx="3471224" cy="1974600"/>
          </a:xfrm>
          <a:prstGeom prst="rect">
            <a:avLst/>
          </a:prstGeom>
          <a:noFill/>
          <a:ln>
            <a:noFill/>
          </a:ln>
        </p:spPr>
      </p:pic>
      <p:pic>
        <p:nvPicPr>
          <p:cNvPr descr="Portrait-oriented black smaptphone" id="137" name="Google Shape;137;p17"/>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138" name="Google Shape;138;p17"/>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PhotoTK</a:t>
            </a:r>
            <a:endParaRPr/>
          </a:p>
          <a:p>
            <a:pPr indent="0" lvl="0" marL="0" rtl="0" algn="l">
              <a:spcBef>
                <a:spcPts val="0"/>
              </a:spcBef>
              <a:spcAft>
                <a:spcPts val="0"/>
              </a:spcAft>
              <a:buNone/>
            </a:pPr>
            <a:r>
              <a:rPr b="0" lang="en" sz="1600">
                <a:solidFill>
                  <a:schemeClr val="accent1"/>
                </a:solidFill>
                <a:latin typeface="Lato"/>
                <a:ea typeface="Lato"/>
                <a:cs typeface="Lato"/>
                <a:sym typeface="Lato"/>
              </a:rPr>
              <a:t>Sprint 1 presentation</a:t>
            </a:r>
            <a:endParaRPr b="0" sz="1600">
              <a:solidFill>
                <a:schemeClr val="accent1"/>
              </a:solidFill>
              <a:latin typeface="Lato"/>
              <a:ea typeface="Lato"/>
              <a:cs typeface="Lato"/>
              <a:sym typeface="Lato"/>
            </a:endParaRPr>
          </a:p>
          <a:p>
            <a:pPr indent="0" lvl="0" marL="0" rtl="0" algn="l">
              <a:spcBef>
                <a:spcPts val="0"/>
              </a:spcBef>
              <a:spcAft>
                <a:spcPts val="0"/>
              </a:spcAft>
              <a:buNone/>
            </a:pPr>
            <a:r>
              <a:t/>
            </a:r>
            <a:endParaRPr/>
          </a:p>
        </p:txBody>
      </p:sp>
      <p:sp>
        <p:nvSpPr>
          <p:cNvPr id="139" name="Google Shape;139;p17"/>
          <p:cNvSpPr txBox="1"/>
          <p:nvPr>
            <p:ph idx="1" type="subTitle"/>
          </p:nvPr>
        </p:nvSpPr>
        <p:spPr>
          <a:xfrm>
            <a:off x="729450" y="2930200"/>
            <a:ext cx="3787800" cy="16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Brett Heithold</a:t>
            </a:r>
            <a:endParaRPr/>
          </a:p>
          <a:p>
            <a:pPr indent="0" lvl="0" marL="0" rtl="0" algn="l">
              <a:spcBef>
                <a:spcPts val="0"/>
              </a:spcBef>
              <a:spcAft>
                <a:spcPts val="0"/>
              </a:spcAft>
              <a:buNone/>
            </a:pPr>
            <a:r>
              <a:rPr lang="en"/>
              <a:t>Brian Lee</a:t>
            </a:r>
            <a:endParaRPr/>
          </a:p>
          <a:p>
            <a:pPr indent="0" lvl="0" marL="0" rtl="0" algn="l">
              <a:spcBef>
                <a:spcPts val="0"/>
              </a:spcBef>
              <a:spcAft>
                <a:spcPts val="0"/>
              </a:spcAft>
              <a:buNone/>
            </a:pPr>
            <a:r>
              <a:rPr lang="en"/>
              <a:t>Xietong Wei</a:t>
            </a:r>
            <a:endParaRPr/>
          </a:p>
          <a:p>
            <a:pPr indent="0" lvl="0" marL="0" rtl="0" algn="l">
              <a:spcBef>
                <a:spcPts val="0"/>
              </a:spcBef>
              <a:spcAft>
                <a:spcPts val="0"/>
              </a:spcAft>
              <a:buNone/>
            </a:pPr>
            <a:r>
              <a:rPr lang="en"/>
              <a:t>Minrui Huang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40" name="Google Shape;140;p17"/>
          <p:cNvPicPr preferRelativeResize="0"/>
          <p:nvPr/>
        </p:nvPicPr>
        <p:blipFill rotWithShape="1">
          <a:blip r:embed="rId6">
            <a:alphaModFix/>
          </a:blip>
          <a:srcRect b="0" l="3993" r="3993" t="0"/>
          <a:stretch/>
        </p:blipFill>
        <p:spPr>
          <a:xfrm>
            <a:off x="8254750" y="2228325"/>
            <a:ext cx="889249" cy="21324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6"/>
          <p:cNvSpPr txBox="1"/>
          <p:nvPr>
            <p:ph idx="2" type="body"/>
          </p:nvPr>
        </p:nvSpPr>
        <p:spPr>
          <a:xfrm>
            <a:off x="5157425" y="789525"/>
            <a:ext cx="3374400" cy="302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chemeClr val="dk1"/>
                </a:solidFill>
              </a:rPr>
              <a:t>Geolocation</a:t>
            </a:r>
            <a:endParaRPr b="1" sz="1800">
              <a:solidFill>
                <a:schemeClr val="dk1"/>
              </a:solidFill>
            </a:endParaRPr>
          </a:p>
          <a:p>
            <a:pPr indent="0" lvl="0" marL="0" rtl="0" algn="l">
              <a:lnSpc>
                <a:spcPct val="115000"/>
              </a:lnSpc>
              <a:spcBef>
                <a:spcPts val="1000"/>
              </a:spcBef>
              <a:spcAft>
                <a:spcPts val="0"/>
              </a:spcAft>
              <a:buNone/>
            </a:pPr>
            <a:r>
              <a:rPr b="1" lang="en" sz="1800">
                <a:solidFill>
                  <a:schemeClr val="dk1"/>
                </a:solidFill>
              </a:rPr>
              <a:t>Asking </a:t>
            </a:r>
            <a:r>
              <a:rPr b="1" lang="en" sz="1800">
                <a:solidFill>
                  <a:schemeClr val="dk1"/>
                </a:solidFill>
              </a:rPr>
              <a:t>Permission</a:t>
            </a:r>
            <a:endParaRPr sz="1800"/>
          </a:p>
          <a:p>
            <a:pPr indent="0" lvl="0" marL="0" rtl="0" algn="l">
              <a:lnSpc>
                <a:spcPct val="115000"/>
              </a:lnSpc>
              <a:spcBef>
                <a:spcPts val="1000"/>
              </a:spcBef>
              <a:spcAft>
                <a:spcPts val="0"/>
              </a:spcAft>
              <a:buNone/>
            </a:pPr>
            <a:r>
              <a:t/>
            </a:r>
            <a:endParaRPr/>
          </a:p>
          <a:p>
            <a:pPr indent="-330200" lvl="0" marL="457200" rtl="0" algn="l">
              <a:lnSpc>
                <a:spcPct val="115000"/>
              </a:lnSpc>
              <a:spcBef>
                <a:spcPts val="1600"/>
              </a:spcBef>
              <a:spcAft>
                <a:spcPts val="0"/>
              </a:spcAft>
              <a:buClr>
                <a:srgbClr val="434343"/>
              </a:buClr>
              <a:buSzPts val="1600"/>
              <a:buChar char="●"/>
            </a:pPr>
            <a:r>
              <a:rPr lang="en" sz="1600">
                <a:solidFill>
                  <a:srgbClr val="434343"/>
                </a:solidFill>
              </a:rPr>
              <a:t>Only one permission needed</a:t>
            </a:r>
            <a:endParaRPr sz="1600">
              <a:solidFill>
                <a:srgbClr val="434343"/>
              </a:solidFill>
            </a:endParaRPr>
          </a:p>
          <a:p>
            <a:pPr indent="-330200" lvl="1" marL="914400" rtl="0" algn="l">
              <a:lnSpc>
                <a:spcPct val="115000"/>
              </a:lnSpc>
              <a:spcBef>
                <a:spcPts val="0"/>
              </a:spcBef>
              <a:spcAft>
                <a:spcPts val="0"/>
              </a:spcAft>
              <a:buClr>
                <a:srgbClr val="434343"/>
              </a:buClr>
              <a:buSzPts val="1600"/>
              <a:buChar char="○"/>
            </a:pPr>
            <a:r>
              <a:rPr lang="en" sz="1600">
                <a:solidFill>
                  <a:srgbClr val="434343"/>
                </a:solidFill>
              </a:rPr>
              <a:t>Access Fine Location</a:t>
            </a:r>
            <a:endParaRPr sz="1600">
              <a:solidFill>
                <a:srgbClr val="434343"/>
              </a:solidFill>
            </a:endParaRPr>
          </a:p>
        </p:txBody>
      </p:sp>
      <p:pic>
        <p:nvPicPr>
          <p:cNvPr id="196" name="Google Shape;196;p26"/>
          <p:cNvPicPr preferRelativeResize="0"/>
          <p:nvPr/>
        </p:nvPicPr>
        <p:blipFill>
          <a:blip r:embed="rId3">
            <a:alphaModFix/>
          </a:blip>
          <a:stretch>
            <a:fillRect/>
          </a:stretch>
        </p:blipFill>
        <p:spPr>
          <a:xfrm>
            <a:off x="456750" y="152400"/>
            <a:ext cx="2321424" cy="4838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27"/>
          <p:cNvSpPr txBox="1"/>
          <p:nvPr>
            <p:ph idx="2" type="body"/>
          </p:nvPr>
        </p:nvSpPr>
        <p:spPr>
          <a:xfrm>
            <a:off x="5157425" y="789525"/>
            <a:ext cx="3374400" cy="302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chemeClr val="dk1"/>
                </a:solidFill>
              </a:rPr>
              <a:t>Geolocation</a:t>
            </a:r>
            <a:endParaRPr b="1" sz="1800">
              <a:solidFill>
                <a:schemeClr val="dk1"/>
              </a:solidFill>
            </a:endParaRPr>
          </a:p>
          <a:p>
            <a:pPr indent="0" lvl="0" marL="0" rtl="0" algn="l">
              <a:lnSpc>
                <a:spcPct val="115000"/>
              </a:lnSpc>
              <a:spcBef>
                <a:spcPts val="1000"/>
              </a:spcBef>
              <a:spcAft>
                <a:spcPts val="0"/>
              </a:spcAft>
              <a:buNone/>
            </a:pPr>
            <a:r>
              <a:rPr b="1" lang="en" sz="1800">
                <a:solidFill>
                  <a:schemeClr val="dk1"/>
                </a:solidFill>
              </a:rPr>
              <a:t>P</a:t>
            </a:r>
            <a:r>
              <a:rPr b="1" lang="en" sz="1800">
                <a:solidFill>
                  <a:schemeClr val="dk1"/>
                </a:solidFill>
              </a:rPr>
              <a:t>ermission Denied</a:t>
            </a:r>
            <a:endParaRPr sz="1800"/>
          </a:p>
          <a:p>
            <a:pPr indent="0" lvl="0" marL="0" rtl="0" algn="l">
              <a:lnSpc>
                <a:spcPct val="115000"/>
              </a:lnSpc>
              <a:spcBef>
                <a:spcPts val="1000"/>
              </a:spcBef>
              <a:spcAft>
                <a:spcPts val="0"/>
              </a:spcAft>
              <a:buNone/>
            </a:pPr>
            <a:r>
              <a:t/>
            </a:r>
            <a:endParaRPr sz="1800"/>
          </a:p>
          <a:p>
            <a:pPr indent="-330200" lvl="0" marL="457200" rtl="0" algn="l">
              <a:lnSpc>
                <a:spcPct val="115000"/>
              </a:lnSpc>
              <a:spcBef>
                <a:spcPts val="1000"/>
              </a:spcBef>
              <a:spcAft>
                <a:spcPts val="0"/>
              </a:spcAft>
              <a:buClr>
                <a:srgbClr val="434343"/>
              </a:buClr>
              <a:buSzPts val="1600"/>
              <a:buChar char="●"/>
            </a:pPr>
            <a:r>
              <a:rPr lang="en" sz="1600">
                <a:solidFill>
                  <a:srgbClr val="434343"/>
                </a:solidFill>
              </a:rPr>
              <a:t>Geolocation will not be available for other features</a:t>
            </a:r>
            <a:endParaRPr sz="1600">
              <a:solidFill>
                <a:srgbClr val="434343"/>
              </a:solidFill>
            </a:endParaRPr>
          </a:p>
        </p:txBody>
      </p:sp>
      <p:pic>
        <p:nvPicPr>
          <p:cNvPr id="202" name="Google Shape;202;p27"/>
          <p:cNvPicPr preferRelativeResize="0"/>
          <p:nvPr/>
        </p:nvPicPr>
        <p:blipFill>
          <a:blip r:embed="rId3">
            <a:alphaModFix/>
          </a:blip>
          <a:stretch>
            <a:fillRect/>
          </a:stretch>
        </p:blipFill>
        <p:spPr>
          <a:xfrm>
            <a:off x="456750" y="152400"/>
            <a:ext cx="2296816" cy="48387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Celestial Events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2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1A9988"/>
                </a:solidFill>
              </a:rPr>
              <a:t>Celestial Event Page</a:t>
            </a:r>
            <a:endParaRPr b="1" sz="1800">
              <a:solidFill>
                <a:srgbClr val="1A9988"/>
              </a:solidFill>
            </a:endParaRPr>
          </a:p>
          <a:p>
            <a:pPr indent="0" lvl="0" marL="0" rtl="0" algn="l">
              <a:spcBef>
                <a:spcPts val="1600"/>
              </a:spcBef>
              <a:spcAft>
                <a:spcPts val="1600"/>
              </a:spcAft>
              <a:buNone/>
            </a:pPr>
            <a:r>
              <a:rPr lang="en" sz="1500">
                <a:solidFill>
                  <a:srgbClr val="000000"/>
                </a:solidFill>
              </a:rPr>
              <a:t>This function can help users to get detailed information of future celestial events.  It is a useful tool to advance the camera setting. Now, we have three celestial event information, which are solar eclipse, moon eclipse and meteor shower events.</a:t>
            </a:r>
            <a:endParaRPr sz="1500">
              <a:solidFill>
                <a:srgbClr val="000000"/>
              </a:solidFill>
            </a:endParaRPr>
          </a:p>
        </p:txBody>
      </p:sp>
      <p:pic>
        <p:nvPicPr>
          <p:cNvPr id="213" name="Google Shape;213;p29"/>
          <p:cNvPicPr preferRelativeResize="0"/>
          <p:nvPr/>
        </p:nvPicPr>
        <p:blipFill>
          <a:blip r:embed="rId3">
            <a:alphaModFix/>
          </a:blip>
          <a:stretch>
            <a:fillRect/>
          </a:stretch>
        </p:blipFill>
        <p:spPr>
          <a:xfrm>
            <a:off x="724944" y="0"/>
            <a:ext cx="2500313"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0"/>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434343"/>
                </a:solidFill>
              </a:rPr>
              <a:t>This page is about sun eclipse information. And in this page users can check the future sun eclipse information including time, location, path width and central duration. Below every data has a “Select” checkbox.</a:t>
            </a:r>
            <a:endParaRPr sz="1500">
              <a:solidFill>
                <a:srgbClr val="434343"/>
              </a:solidFill>
            </a:endParaRPr>
          </a:p>
          <a:p>
            <a:pPr indent="0" lvl="0" marL="0" rtl="0" algn="l">
              <a:spcBef>
                <a:spcPts val="1600"/>
              </a:spcBef>
              <a:spcAft>
                <a:spcPts val="1600"/>
              </a:spcAft>
              <a:buNone/>
            </a:pPr>
            <a:r>
              <a:t/>
            </a:r>
            <a:endParaRPr sz="1500">
              <a:solidFill>
                <a:schemeClr val="lt1"/>
              </a:solidFill>
            </a:endParaRPr>
          </a:p>
        </p:txBody>
      </p:sp>
      <p:pic>
        <p:nvPicPr>
          <p:cNvPr id="219" name="Google Shape;219;p30"/>
          <p:cNvPicPr preferRelativeResize="0"/>
          <p:nvPr/>
        </p:nvPicPr>
        <p:blipFill>
          <a:blip r:embed="rId3">
            <a:alphaModFix/>
          </a:blip>
          <a:stretch>
            <a:fillRect/>
          </a:stretch>
        </p:blipFill>
        <p:spPr>
          <a:xfrm>
            <a:off x="724957" y="0"/>
            <a:ext cx="2493386" cy="5143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select button status can be saved. </a:t>
            </a:r>
            <a:r>
              <a:rPr lang="en"/>
              <a:t>So users can find their favorite events when they log in the application again. It is convenience.</a:t>
            </a:r>
            <a:endParaRPr/>
          </a:p>
        </p:txBody>
      </p:sp>
      <p:pic>
        <p:nvPicPr>
          <p:cNvPr id="225" name="Google Shape;225;p31"/>
          <p:cNvPicPr preferRelativeResize="0"/>
          <p:nvPr/>
        </p:nvPicPr>
        <p:blipFill>
          <a:blip r:embed="rId3">
            <a:alphaModFix/>
          </a:blip>
          <a:stretch>
            <a:fillRect/>
          </a:stretch>
        </p:blipFill>
        <p:spPr>
          <a:xfrm>
            <a:off x="730011" y="0"/>
            <a:ext cx="2434878" cy="51434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3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Celestial Event Function</a:t>
            </a:r>
            <a:endParaRPr/>
          </a:p>
        </p:txBody>
      </p:sp>
      <p:sp>
        <p:nvSpPr>
          <p:cNvPr id="231" name="Google Shape;231;p3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 will collect more celestial data in the future and add more operations on data.</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3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Layout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3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500"/>
              <a:t>I have finished a basic layout of the application. And in the future I will design a better user interface and layout.</a:t>
            </a:r>
            <a:endParaRPr sz="1500"/>
          </a:p>
        </p:txBody>
      </p:sp>
      <p:pic>
        <p:nvPicPr>
          <p:cNvPr id="242" name="Google Shape;242;p34"/>
          <p:cNvPicPr preferRelativeResize="0"/>
          <p:nvPr/>
        </p:nvPicPr>
        <p:blipFill>
          <a:blip r:embed="rId3">
            <a:alphaModFix/>
          </a:blip>
          <a:stretch>
            <a:fillRect/>
          </a:stretch>
        </p:blipFill>
        <p:spPr>
          <a:xfrm>
            <a:off x="463707" y="0"/>
            <a:ext cx="2449286"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EXIF info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4" name="Shape 144"/>
        <p:cNvGrpSpPr/>
        <p:nvPr/>
      </p:nvGrpSpPr>
      <p:grpSpPr>
        <a:xfrm>
          <a:off x="0" y="0"/>
          <a:ext cx="0" cy="0"/>
          <a:chOff x="0" y="0"/>
          <a:chExt cx="0" cy="0"/>
        </a:xfrm>
      </p:grpSpPr>
      <p:sp>
        <p:nvSpPr>
          <p:cNvPr id="145" name="Google Shape;145;p18"/>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146" name="Google Shape;146;p18"/>
          <p:cNvSpPr txBox="1"/>
          <p:nvPr>
            <p:ph idx="4294967295" type="subTitle"/>
          </p:nvPr>
        </p:nvSpPr>
        <p:spPr>
          <a:xfrm>
            <a:off x="3994900" y="1322450"/>
            <a:ext cx="4335900" cy="28383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rgbClr val="FFFFFF"/>
              </a:buClr>
              <a:buSzPts val="1600"/>
              <a:buChar char="●"/>
            </a:pPr>
            <a:r>
              <a:rPr lang="en" sz="1600">
                <a:solidFill>
                  <a:srgbClr val="FFFFFF"/>
                </a:solidFill>
              </a:rPr>
              <a:t>All-in-one toolkit for photographers</a:t>
            </a:r>
            <a:endParaRPr sz="1600">
              <a:solidFill>
                <a:srgbClr val="FFFFFF"/>
              </a:solidFill>
            </a:endParaRPr>
          </a:p>
          <a:p>
            <a:pPr indent="-330200" lvl="0" marL="457200" rtl="0" algn="l">
              <a:lnSpc>
                <a:spcPct val="150000"/>
              </a:lnSpc>
              <a:spcBef>
                <a:spcPts val="0"/>
              </a:spcBef>
              <a:spcAft>
                <a:spcPts val="0"/>
              </a:spcAft>
              <a:buClr>
                <a:srgbClr val="FFFFFF"/>
              </a:buClr>
              <a:buSzPts val="1600"/>
              <a:buChar char="●"/>
            </a:pPr>
            <a:r>
              <a:rPr lang="en" sz="1600">
                <a:solidFill>
                  <a:srgbClr val="FFFFFF"/>
                </a:solidFill>
              </a:rPr>
              <a:t>Calculator (Camera Settings)</a:t>
            </a:r>
            <a:endParaRPr sz="1600">
              <a:solidFill>
                <a:srgbClr val="FFFFFF"/>
              </a:solidFill>
            </a:endParaRPr>
          </a:p>
          <a:p>
            <a:pPr indent="-330200" lvl="0" marL="457200" rtl="0" algn="l">
              <a:lnSpc>
                <a:spcPct val="150000"/>
              </a:lnSpc>
              <a:spcBef>
                <a:spcPts val="0"/>
              </a:spcBef>
              <a:spcAft>
                <a:spcPts val="0"/>
              </a:spcAft>
              <a:buClr>
                <a:srgbClr val="FFFFFF"/>
              </a:buClr>
              <a:buSzPts val="1600"/>
              <a:buChar char="●"/>
            </a:pPr>
            <a:r>
              <a:rPr lang="en" sz="1600">
                <a:solidFill>
                  <a:srgbClr val="FFFFFF"/>
                </a:solidFill>
              </a:rPr>
              <a:t>Gear management</a:t>
            </a:r>
            <a:endParaRPr sz="1600">
              <a:solidFill>
                <a:srgbClr val="FFFFFF"/>
              </a:solidFill>
            </a:endParaRPr>
          </a:p>
          <a:p>
            <a:pPr indent="-330200" lvl="0" marL="457200" rtl="0" algn="l">
              <a:lnSpc>
                <a:spcPct val="150000"/>
              </a:lnSpc>
              <a:spcBef>
                <a:spcPts val="0"/>
              </a:spcBef>
              <a:spcAft>
                <a:spcPts val="0"/>
              </a:spcAft>
              <a:buClr>
                <a:srgbClr val="FFFFFF"/>
              </a:buClr>
              <a:buSzPts val="1600"/>
              <a:buChar char="●"/>
            </a:pPr>
            <a:r>
              <a:rPr lang="en" sz="1600">
                <a:solidFill>
                  <a:srgbClr val="FFFFFF"/>
                </a:solidFill>
              </a:rPr>
              <a:t>Weather</a:t>
            </a:r>
            <a:endParaRPr sz="1600">
              <a:solidFill>
                <a:srgbClr val="FFFFFF"/>
              </a:solidFill>
            </a:endParaRPr>
          </a:p>
          <a:p>
            <a:pPr indent="-330200" lvl="0" marL="457200" rtl="0" algn="l">
              <a:lnSpc>
                <a:spcPct val="150000"/>
              </a:lnSpc>
              <a:spcBef>
                <a:spcPts val="0"/>
              </a:spcBef>
              <a:spcAft>
                <a:spcPts val="0"/>
              </a:spcAft>
              <a:buClr>
                <a:srgbClr val="FFFFFF"/>
              </a:buClr>
              <a:buSzPts val="1600"/>
              <a:buChar char="●"/>
            </a:pPr>
            <a:r>
              <a:rPr lang="en" sz="1600">
                <a:solidFill>
                  <a:srgbClr val="FFFFFF"/>
                </a:solidFill>
              </a:rPr>
              <a:t>Track geolocation</a:t>
            </a:r>
            <a:endParaRPr sz="1600">
              <a:solidFill>
                <a:srgbClr val="FFFFFF"/>
              </a:solidFill>
            </a:endParaRPr>
          </a:p>
          <a:p>
            <a:pPr indent="-330200" lvl="0" marL="457200" rtl="0" algn="l">
              <a:lnSpc>
                <a:spcPct val="150000"/>
              </a:lnSpc>
              <a:spcBef>
                <a:spcPts val="0"/>
              </a:spcBef>
              <a:spcAft>
                <a:spcPts val="0"/>
              </a:spcAft>
              <a:buClr>
                <a:srgbClr val="FFFFFF"/>
              </a:buClr>
              <a:buSzPts val="1600"/>
              <a:buChar char="●"/>
            </a:pPr>
            <a:r>
              <a:rPr lang="en" sz="1600">
                <a:solidFill>
                  <a:srgbClr val="FFFFFF"/>
                </a:solidFill>
              </a:rPr>
              <a:t>Edit EXIF information</a:t>
            </a:r>
            <a:endParaRPr sz="1600">
              <a:solidFill>
                <a:srgbClr val="FFFFFF"/>
              </a:solidFill>
            </a:endParaRPr>
          </a:p>
          <a:p>
            <a:pPr indent="-330200" lvl="0" marL="457200" rtl="0" algn="l">
              <a:lnSpc>
                <a:spcPct val="150000"/>
              </a:lnSpc>
              <a:spcBef>
                <a:spcPts val="0"/>
              </a:spcBef>
              <a:spcAft>
                <a:spcPts val="0"/>
              </a:spcAft>
              <a:buClr>
                <a:srgbClr val="FFFFFF"/>
              </a:buClr>
              <a:buSzPts val="1600"/>
              <a:buChar char="●"/>
            </a:pPr>
            <a:r>
              <a:rPr lang="en" sz="1600">
                <a:solidFill>
                  <a:srgbClr val="FFFFFF"/>
                </a:solidFill>
              </a:rPr>
              <a:t>Lookup celestial events</a:t>
            </a:r>
            <a:endParaRPr sz="16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6"/>
          <p:cNvSpPr txBox="1"/>
          <p:nvPr>
            <p:ph idx="2" type="body"/>
          </p:nvPr>
        </p:nvSpPr>
        <p:spPr>
          <a:xfrm>
            <a:off x="5157425" y="789525"/>
            <a:ext cx="3374400" cy="302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chemeClr val="dk1"/>
                </a:solidFill>
              </a:rPr>
              <a:t>Exif Information</a:t>
            </a:r>
            <a:endParaRPr sz="1800"/>
          </a:p>
          <a:p>
            <a:pPr indent="0" lvl="0" marL="0" rtl="0" algn="l">
              <a:lnSpc>
                <a:spcPct val="115000"/>
              </a:lnSpc>
              <a:spcBef>
                <a:spcPts val="1000"/>
              </a:spcBef>
              <a:spcAft>
                <a:spcPts val="0"/>
              </a:spcAft>
              <a:buNone/>
            </a:pPr>
            <a:r>
              <a:t/>
            </a:r>
            <a:endParaRPr/>
          </a:p>
          <a:p>
            <a:pPr indent="-330200" lvl="0" marL="457200" rtl="0" algn="l">
              <a:lnSpc>
                <a:spcPct val="115000"/>
              </a:lnSpc>
              <a:spcBef>
                <a:spcPts val="1600"/>
              </a:spcBef>
              <a:spcAft>
                <a:spcPts val="0"/>
              </a:spcAft>
              <a:buClr>
                <a:srgbClr val="434343"/>
              </a:buClr>
              <a:buSzPts val="1600"/>
              <a:buChar char="●"/>
            </a:pPr>
            <a:r>
              <a:rPr lang="en" sz="1600">
                <a:solidFill>
                  <a:srgbClr val="434343"/>
                </a:solidFill>
              </a:rPr>
              <a:t>Read</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User can open the photo and read the exif information and the photo</a:t>
            </a:r>
            <a:endParaRPr sz="1600">
              <a:solidFill>
                <a:srgbClr val="434343"/>
              </a:solidFill>
            </a:endParaRPr>
          </a:p>
        </p:txBody>
      </p:sp>
      <p:pic>
        <p:nvPicPr>
          <p:cNvPr id="253" name="Google Shape;253;p36"/>
          <p:cNvPicPr preferRelativeResize="0"/>
          <p:nvPr/>
        </p:nvPicPr>
        <p:blipFill>
          <a:blip r:embed="rId3">
            <a:alphaModFix/>
          </a:blip>
          <a:stretch>
            <a:fillRect/>
          </a:stretch>
        </p:blipFill>
        <p:spPr>
          <a:xfrm>
            <a:off x="456750" y="152400"/>
            <a:ext cx="2310935" cy="48386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37"/>
          <p:cNvSpPr txBox="1"/>
          <p:nvPr>
            <p:ph idx="2" type="body"/>
          </p:nvPr>
        </p:nvSpPr>
        <p:spPr>
          <a:xfrm>
            <a:off x="5157425" y="789525"/>
            <a:ext cx="3374400" cy="302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chemeClr val="dk1"/>
                </a:solidFill>
              </a:rPr>
              <a:t>Exif Information</a:t>
            </a:r>
            <a:endParaRPr sz="1800"/>
          </a:p>
          <a:p>
            <a:pPr indent="0" lvl="0" marL="0" rtl="0" algn="l">
              <a:lnSpc>
                <a:spcPct val="115000"/>
              </a:lnSpc>
              <a:spcBef>
                <a:spcPts val="1000"/>
              </a:spcBef>
              <a:spcAft>
                <a:spcPts val="0"/>
              </a:spcAft>
              <a:buNone/>
            </a:pPr>
            <a:r>
              <a:t/>
            </a:r>
            <a:endParaRPr/>
          </a:p>
          <a:p>
            <a:pPr indent="-330200" lvl="0" marL="457200" rtl="0" algn="l">
              <a:lnSpc>
                <a:spcPct val="115000"/>
              </a:lnSpc>
              <a:spcBef>
                <a:spcPts val="1600"/>
              </a:spcBef>
              <a:spcAft>
                <a:spcPts val="0"/>
              </a:spcAft>
              <a:buClr>
                <a:srgbClr val="434343"/>
              </a:buClr>
              <a:buSzPts val="1600"/>
              <a:buChar char="●"/>
            </a:pPr>
            <a:r>
              <a:rPr lang="en" sz="1600">
                <a:solidFill>
                  <a:srgbClr val="434343"/>
                </a:solidFill>
              </a:rPr>
              <a:t>Read</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User can open the photo and read the exif information and the photo</a:t>
            </a:r>
            <a:endParaRPr sz="1600">
              <a:solidFill>
                <a:srgbClr val="434343"/>
              </a:solidFill>
            </a:endParaRPr>
          </a:p>
        </p:txBody>
      </p:sp>
      <p:pic>
        <p:nvPicPr>
          <p:cNvPr id="259" name="Google Shape;259;p37"/>
          <p:cNvPicPr preferRelativeResize="0"/>
          <p:nvPr/>
        </p:nvPicPr>
        <p:blipFill>
          <a:blip r:embed="rId3">
            <a:alphaModFix/>
          </a:blip>
          <a:stretch>
            <a:fillRect/>
          </a:stretch>
        </p:blipFill>
        <p:spPr>
          <a:xfrm>
            <a:off x="456750" y="152400"/>
            <a:ext cx="2413520" cy="48386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38"/>
          <p:cNvSpPr txBox="1"/>
          <p:nvPr>
            <p:ph idx="2" type="body"/>
          </p:nvPr>
        </p:nvSpPr>
        <p:spPr>
          <a:xfrm>
            <a:off x="5157425" y="789525"/>
            <a:ext cx="3374400" cy="302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chemeClr val="dk1"/>
                </a:solidFill>
              </a:rPr>
              <a:t>Exif Information</a:t>
            </a:r>
            <a:endParaRPr sz="1800"/>
          </a:p>
          <a:p>
            <a:pPr indent="0" lvl="0" marL="0" rtl="0" algn="l">
              <a:lnSpc>
                <a:spcPct val="115000"/>
              </a:lnSpc>
              <a:spcBef>
                <a:spcPts val="1000"/>
              </a:spcBef>
              <a:spcAft>
                <a:spcPts val="0"/>
              </a:spcAft>
              <a:buNone/>
            </a:pPr>
            <a:r>
              <a:t/>
            </a:r>
            <a:endParaRPr/>
          </a:p>
          <a:p>
            <a:pPr indent="-330200" lvl="0" marL="457200" rtl="0" algn="l">
              <a:lnSpc>
                <a:spcPct val="115000"/>
              </a:lnSpc>
              <a:spcBef>
                <a:spcPts val="1600"/>
              </a:spcBef>
              <a:spcAft>
                <a:spcPts val="0"/>
              </a:spcAft>
              <a:buClr>
                <a:srgbClr val="434343"/>
              </a:buClr>
              <a:buSzPts val="1600"/>
              <a:buChar char="●"/>
            </a:pPr>
            <a:r>
              <a:rPr lang="en" sz="1600">
                <a:solidFill>
                  <a:srgbClr val="434343"/>
                </a:solidFill>
              </a:rPr>
              <a:t>Read</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User can open the photo and read the exif information and the photo</a:t>
            </a:r>
            <a:endParaRPr sz="1600">
              <a:solidFill>
                <a:srgbClr val="434343"/>
              </a:solidFill>
            </a:endParaRPr>
          </a:p>
        </p:txBody>
      </p:sp>
      <p:pic>
        <p:nvPicPr>
          <p:cNvPr id="265" name="Google Shape;265;p38"/>
          <p:cNvPicPr preferRelativeResize="0"/>
          <p:nvPr/>
        </p:nvPicPr>
        <p:blipFill>
          <a:blip r:embed="rId3">
            <a:alphaModFix/>
          </a:blip>
          <a:stretch>
            <a:fillRect/>
          </a:stretch>
        </p:blipFill>
        <p:spPr>
          <a:xfrm>
            <a:off x="456750" y="152400"/>
            <a:ext cx="2279718" cy="48387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39"/>
          <p:cNvSpPr txBox="1"/>
          <p:nvPr>
            <p:ph type="title"/>
          </p:nvPr>
        </p:nvSpPr>
        <p:spPr>
          <a:xfrm>
            <a:off x="729450" y="1322450"/>
            <a:ext cx="21468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Backlog</a:t>
            </a:r>
            <a:endParaRPr/>
          </a:p>
        </p:txBody>
      </p:sp>
      <p:pic>
        <p:nvPicPr>
          <p:cNvPr id="271" name="Google Shape;271;p39"/>
          <p:cNvPicPr preferRelativeResize="0"/>
          <p:nvPr/>
        </p:nvPicPr>
        <p:blipFill>
          <a:blip r:embed="rId3">
            <a:alphaModFix/>
          </a:blip>
          <a:stretch>
            <a:fillRect/>
          </a:stretch>
        </p:blipFill>
        <p:spPr>
          <a:xfrm>
            <a:off x="729450" y="2571750"/>
            <a:ext cx="7227453" cy="19976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4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Reflection - Challenges</a:t>
            </a:r>
            <a:endParaRPr/>
          </a:p>
        </p:txBody>
      </p:sp>
      <p:sp>
        <p:nvSpPr>
          <p:cNvPr id="277" name="Google Shape;277;p4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accent5"/>
              </a:buClr>
              <a:buSzPts val="1300"/>
              <a:buChar char="●"/>
            </a:pPr>
            <a:r>
              <a:rPr lang="en">
                <a:solidFill>
                  <a:schemeClr val="accent5"/>
                </a:solidFill>
              </a:rPr>
              <a:t>Not familiar with Android Studio and Java</a:t>
            </a:r>
            <a:endParaRPr>
              <a:solidFill>
                <a:schemeClr val="accent5"/>
              </a:solidFill>
            </a:endParaRPr>
          </a:p>
          <a:p>
            <a:pPr indent="-311150" lvl="0" marL="457200" rtl="0" algn="l">
              <a:spcBef>
                <a:spcPts val="0"/>
              </a:spcBef>
              <a:spcAft>
                <a:spcPts val="0"/>
              </a:spcAft>
              <a:buClr>
                <a:schemeClr val="accent5"/>
              </a:buClr>
              <a:buSzPts val="1300"/>
              <a:buChar char="●"/>
            </a:pPr>
            <a:r>
              <a:rPr lang="en">
                <a:solidFill>
                  <a:schemeClr val="accent5"/>
                </a:solidFill>
              </a:rPr>
              <a:t>Very slow and problematic Android emulator.</a:t>
            </a:r>
            <a:endParaRPr>
              <a:solidFill>
                <a:schemeClr val="accent5"/>
              </a:solidFill>
            </a:endParaRPr>
          </a:p>
          <a:p>
            <a:pPr indent="-311150" lvl="0" marL="457200" rtl="0" algn="l">
              <a:spcBef>
                <a:spcPts val="0"/>
              </a:spcBef>
              <a:spcAft>
                <a:spcPts val="0"/>
              </a:spcAft>
              <a:buClr>
                <a:schemeClr val="accent5"/>
              </a:buClr>
              <a:buSzPts val="1300"/>
              <a:buChar char="●"/>
            </a:pPr>
            <a:r>
              <a:rPr lang="en">
                <a:solidFill>
                  <a:schemeClr val="accent5"/>
                </a:solidFill>
              </a:rPr>
              <a:t>Piecing everyone’s work together on Github.</a:t>
            </a:r>
            <a:endParaRPr>
              <a:solidFill>
                <a:schemeClr val="accent5"/>
              </a:solidFill>
            </a:endParaRPr>
          </a:p>
          <a:p>
            <a:pPr indent="-311150" lvl="0" marL="457200" rtl="0" algn="l">
              <a:spcBef>
                <a:spcPts val="0"/>
              </a:spcBef>
              <a:spcAft>
                <a:spcPts val="0"/>
              </a:spcAft>
              <a:buClr>
                <a:schemeClr val="accent5"/>
              </a:buClr>
              <a:buSzPts val="1300"/>
              <a:buChar char="●"/>
            </a:pPr>
            <a:r>
              <a:rPr lang="en">
                <a:solidFill>
                  <a:schemeClr val="accent5"/>
                </a:solidFill>
              </a:rPr>
              <a:t>Photo are read only on any phone. How to change the read only file to read and write is a challenges</a:t>
            </a:r>
            <a:endParaRPr>
              <a:solidFill>
                <a:schemeClr val="accent5"/>
              </a:solidFill>
            </a:endParaRPr>
          </a:p>
          <a:p>
            <a:pPr indent="-311150" lvl="0" marL="457200" rtl="0" algn="l">
              <a:spcBef>
                <a:spcPts val="0"/>
              </a:spcBef>
              <a:spcAft>
                <a:spcPts val="0"/>
              </a:spcAft>
              <a:buClr>
                <a:schemeClr val="accent5"/>
              </a:buClr>
              <a:buSzPts val="1300"/>
              <a:buChar char="●"/>
            </a:pPr>
            <a:r>
              <a:rPr lang="en">
                <a:solidFill>
                  <a:schemeClr val="accent5"/>
                </a:solidFill>
              </a:rPr>
              <a:t>Location Services</a:t>
            </a:r>
            <a:endParaRPr>
              <a:solidFill>
                <a:schemeClr val="accent5"/>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41"/>
          <p:cNvSpPr txBox="1"/>
          <p:nvPr>
            <p:ph type="title"/>
          </p:nvPr>
        </p:nvSpPr>
        <p:spPr>
          <a:xfrm>
            <a:off x="729450" y="1322450"/>
            <a:ext cx="21468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50" name="Shape 150"/>
        <p:cNvGrpSpPr/>
        <p:nvPr/>
      </p:nvGrpSpPr>
      <p:grpSpPr>
        <a:xfrm>
          <a:off x="0" y="0"/>
          <a:ext cx="0" cy="0"/>
          <a:chOff x="0" y="0"/>
          <a:chExt cx="0" cy="0"/>
        </a:xfrm>
      </p:grpSpPr>
      <p:sp>
        <p:nvSpPr>
          <p:cNvPr id="151" name="Google Shape;151;p1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Login UI</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0"/>
          <p:cNvSpPr txBox="1"/>
          <p:nvPr>
            <p:ph idx="2" type="body"/>
          </p:nvPr>
        </p:nvSpPr>
        <p:spPr>
          <a:xfrm>
            <a:off x="5157425" y="814750"/>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rPr>
              <a:t>Firebase Authentication</a:t>
            </a:r>
            <a:endParaRPr b="1" sz="1600">
              <a:solidFill>
                <a:schemeClr val="dk1"/>
              </a:solidFill>
            </a:endParaRPr>
          </a:p>
          <a:p>
            <a:pPr indent="0" lvl="0" marL="0" rtl="0" algn="l">
              <a:spcBef>
                <a:spcPts val="1000"/>
              </a:spcBef>
              <a:spcAft>
                <a:spcPts val="0"/>
              </a:spcAft>
              <a:buNone/>
            </a:pPr>
            <a:r>
              <a:rPr b="1" lang="en" sz="1600">
                <a:solidFill>
                  <a:schemeClr val="dk1"/>
                </a:solidFill>
              </a:rPr>
              <a:t>Login page  </a:t>
            </a:r>
            <a:endParaRPr b="1" sz="1600">
              <a:solidFill>
                <a:schemeClr val="dk1"/>
              </a:solidFill>
            </a:endParaRPr>
          </a:p>
          <a:p>
            <a:pPr indent="0" lvl="0" marL="0" rtl="0" algn="l">
              <a:spcBef>
                <a:spcPts val="1000"/>
              </a:spcBef>
              <a:spcAft>
                <a:spcPts val="0"/>
              </a:spcAft>
              <a:buNone/>
            </a:pPr>
            <a:r>
              <a:t/>
            </a:r>
            <a:endParaRPr/>
          </a:p>
          <a:p>
            <a:pPr indent="0" lvl="0" marL="0" rtl="0" algn="l">
              <a:spcBef>
                <a:spcPts val="1600"/>
              </a:spcBef>
              <a:spcAft>
                <a:spcPts val="0"/>
              </a:spcAft>
              <a:buNone/>
            </a:pPr>
            <a:r>
              <a:rPr lang="en"/>
              <a:t>The purpose for people to login is to save the settings, so users wouldn’t need to adjust everything again later on.</a:t>
            </a:r>
            <a:endParaRPr/>
          </a:p>
          <a:p>
            <a:pPr indent="0" lvl="0" marL="0" rtl="0" algn="l">
              <a:spcBef>
                <a:spcPts val="1600"/>
              </a:spcBef>
              <a:spcAft>
                <a:spcPts val="0"/>
              </a:spcAft>
              <a:buNone/>
            </a:pPr>
            <a:r>
              <a:rPr lang="en"/>
              <a:t>(The functions have not been implemented yet.)</a:t>
            </a:r>
            <a:endParaRPr/>
          </a:p>
          <a:p>
            <a:pPr indent="0" lvl="0" marL="0" rtl="0" algn="l">
              <a:lnSpc>
                <a:spcPct val="115000"/>
              </a:lnSpc>
              <a:spcBef>
                <a:spcPts val="1600"/>
              </a:spcBef>
              <a:spcAft>
                <a:spcPts val="1600"/>
              </a:spcAft>
              <a:buNone/>
            </a:pPr>
            <a:r>
              <a:t/>
            </a:r>
            <a:endParaRPr/>
          </a:p>
        </p:txBody>
      </p:sp>
      <p:pic>
        <p:nvPicPr>
          <p:cNvPr id="157" name="Google Shape;157;p20"/>
          <p:cNvPicPr preferRelativeResize="0"/>
          <p:nvPr/>
        </p:nvPicPr>
        <p:blipFill>
          <a:blip r:embed="rId3">
            <a:alphaModFix/>
          </a:blip>
          <a:stretch>
            <a:fillRect/>
          </a:stretch>
        </p:blipFill>
        <p:spPr>
          <a:xfrm>
            <a:off x="439725" y="152400"/>
            <a:ext cx="2341026" cy="48387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endParaRPr sz="3000"/>
          </a:p>
          <a:p>
            <a:pPr indent="0" lvl="0" marL="0" rtl="0" algn="l">
              <a:spcBef>
                <a:spcPts val="0"/>
              </a:spcBef>
              <a:spcAft>
                <a:spcPts val="0"/>
              </a:spcAft>
              <a:buNone/>
            </a:pPr>
            <a:r>
              <a:t/>
            </a:r>
            <a:endParaRPr sz="3000"/>
          </a:p>
        </p:txBody>
      </p:sp>
      <p:sp>
        <p:nvSpPr>
          <p:cNvPr id="163" name="Google Shape;163;p21"/>
          <p:cNvSpPr txBox="1"/>
          <p:nvPr>
            <p:ph idx="2" type="body"/>
          </p:nvPr>
        </p:nvSpPr>
        <p:spPr>
          <a:xfrm>
            <a:off x="5157425" y="789525"/>
            <a:ext cx="3374400" cy="302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rPr>
              <a:t>Email registration</a:t>
            </a:r>
            <a:endParaRPr b="1" sz="1600">
              <a:solidFill>
                <a:schemeClr val="dk1"/>
              </a:solidFill>
            </a:endParaRPr>
          </a:p>
          <a:p>
            <a:pPr indent="0" lvl="0" marL="0" rtl="0" algn="l">
              <a:spcBef>
                <a:spcPts val="1000"/>
              </a:spcBef>
              <a:spcAft>
                <a:spcPts val="0"/>
              </a:spcAft>
              <a:buNone/>
            </a:pPr>
            <a:r>
              <a:rPr lang="en"/>
              <a:t>R</a:t>
            </a:r>
            <a:r>
              <a:rPr lang="en"/>
              <a:t>egister with an email address and a password that has length &gt;= 6.</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It doesn’t do anything yet but jump back to home page since database is not completely setup. </a:t>
            </a:r>
            <a:endParaRPr/>
          </a:p>
          <a:p>
            <a:pPr indent="0" lvl="0" marL="0" rtl="0" algn="l">
              <a:lnSpc>
                <a:spcPct val="115000"/>
              </a:lnSpc>
              <a:spcBef>
                <a:spcPts val="1600"/>
              </a:spcBef>
              <a:spcAft>
                <a:spcPts val="1600"/>
              </a:spcAft>
              <a:buNone/>
            </a:pPr>
            <a:r>
              <a:t/>
            </a:r>
            <a:endParaRPr/>
          </a:p>
        </p:txBody>
      </p:sp>
      <p:pic>
        <p:nvPicPr>
          <p:cNvPr id="164" name="Google Shape;164;p21"/>
          <p:cNvPicPr preferRelativeResize="0"/>
          <p:nvPr/>
        </p:nvPicPr>
        <p:blipFill>
          <a:blip r:embed="rId3">
            <a:alphaModFix/>
          </a:blip>
          <a:stretch>
            <a:fillRect/>
          </a:stretch>
        </p:blipFill>
        <p:spPr>
          <a:xfrm>
            <a:off x="520300" y="163200"/>
            <a:ext cx="2302150" cy="48170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70" name="Google Shape;170;p2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Facebook SDK</a:t>
            </a:r>
            <a:endParaRPr b="0" sz="3000"/>
          </a:p>
        </p:txBody>
      </p:sp>
      <p:sp>
        <p:nvSpPr>
          <p:cNvPr id="171" name="Google Shape;171;p22"/>
          <p:cNvSpPr txBox="1"/>
          <p:nvPr>
            <p:ph idx="1" type="subTitle"/>
          </p:nvPr>
        </p:nvSpPr>
        <p:spPr>
          <a:xfrm>
            <a:off x="730000" y="2210950"/>
            <a:ext cx="3300900" cy="2416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Another way is that users can authenticate with Firebase using their Facebook accounts.</a:t>
            </a:r>
            <a:endParaRPr sz="1300"/>
          </a:p>
          <a:p>
            <a:pPr indent="0" lvl="0" marL="0" rtl="0" algn="l">
              <a:lnSpc>
                <a:spcPct val="115000"/>
              </a:lnSpc>
              <a:spcBef>
                <a:spcPts val="1000"/>
              </a:spcBef>
              <a:spcAft>
                <a:spcPts val="0"/>
              </a:spcAft>
              <a:buNone/>
            </a:pPr>
            <a:r>
              <a:rPr lang="en" sz="1300"/>
              <a:t>We wouldn’t have much access. Users don’t have to worry about getting their personal information stolen.</a:t>
            </a:r>
            <a:endParaRPr sz="1300"/>
          </a:p>
          <a:p>
            <a:pPr indent="0" lvl="0" marL="0" rtl="0" algn="l">
              <a:lnSpc>
                <a:spcPct val="115000"/>
              </a:lnSpc>
              <a:spcBef>
                <a:spcPts val="1000"/>
              </a:spcBef>
              <a:spcAft>
                <a:spcPts val="1000"/>
              </a:spcAft>
              <a:buNone/>
            </a:pPr>
            <a:r>
              <a:t/>
            </a:r>
            <a:endParaRPr sz="1300"/>
          </a:p>
        </p:txBody>
      </p:sp>
      <p:pic>
        <p:nvPicPr>
          <p:cNvPr id="172" name="Google Shape;172;p22"/>
          <p:cNvPicPr preferRelativeResize="0"/>
          <p:nvPr/>
        </p:nvPicPr>
        <p:blipFill>
          <a:blip r:embed="rId3">
            <a:alphaModFix/>
          </a:blip>
          <a:stretch>
            <a:fillRect/>
          </a:stretch>
        </p:blipFill>
        <p:spPr>
          <a:xfrm>
            <a:off x="4572000" y="91550"/>
            <a:ext cx="2278075" cy="4732050"/>
          </a:xfrm>
          <a:prstGeom prst="rect">
            <a:avLst/>
          </a:prstGeom>
          <a:noFill/>
          <a:ln>
            <a:noFill/>
          </a:ln>
        </p:spPr>
      </p:pic>
      <p:pic>
        <p:nvPicPr>
          <p:cNvPr id="173" name="Google Shape;173;p22"/>
          <p:cNvPicPr preferRelativeResize="0"/>
          <p:nvPr/>
        </p:nvPicPr>
        <p:blipFill>
          <a:blip r:embed="rId4">
            <a:alphaModFix/>
          </a:blip>
          <a:stretch>
            <a:fillRect/>
          </a:stretch>
        </p:blipFill>
        <p:spPr>
          <a:xfrm>
            <a:off x="6919475" y="102125"/>
            <a:ext cx="2224525" cy="468055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77" name="Shape 177"/>
        <p:cNvGrpSpPr/>
        <p:nvPr/>
      </p:nvGrpSpPr>
      <p:grpSpPr>
        <a:xfrm>
          <a:off x="0" y="0"/>
          <a:ext cx="0" cy="0"/>
          <a:chOff x="0" y="0"/>
          <a:chExt cx="0" cy="0"/>
        </a:xfrm>
      </p:grpSpPr>
      <p:sp>
        <p:nvSpPr>
          <p:cNvPr id="178" name="Google Shape;178;p2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 &amp; Geolocation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24"/>
          <p:cNvSpPr txBox="1"/>
          <p:nvPr>
            <p:ph idx="2" type="body"/>
          </p:nvPr>
        </p:nvSpPr>
        <p:spPr>
          <a:xfrm>
            <a:off x="5157425" y="789525"/>
            <a:ext cx="3374400" cy="302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chemeClr val="dk1"/>
                </a:solidFill>
              </a:rPr>
              <a:t>Map</a:t>
            </a:r>
            <a:endParaRPr b="1" sz="1800">
              <a:solidFill>
                <a:schemeClr val="dk1"/>
              </a:solidFill>
            </a:endParaRPr>
          </a:p>
          <a:p>
            <a:pPr indent="0" lvl="0" marL="0" rtl="0" algn="l">
              <a:lnSpc>
                <a:spcPct val="115000"/>
              </a:lnSpc>
              <a:spcBef>
                <a:spcPts val="1000"/>
              </a:spcBef>
              <a:spcAft>
                <a:spcPts val="0"/>
              </a:spcAft>
              <a:buNone/>
            </a:pPr>
            <a:r>
              <a:t/>
            </a:r>
            <a:endParaRPr b="1" sz="1600">
              <a:solidFill>
                <a:schemeClr val="dk1"/>
              </a:solidFill>
            </a:endParaRPr>
          </a:p>
          <a:p>
            <a:pPr indent="-330200" lvl="0" marL="457200" rtl="0" algn="l">
              <a:lnSpc>
                <a:spcPct val="115000"/>
              </a:lnSpc>
              <a:spcBef>
                <a:spcPts val="1600"/>
              </a:spcBef>
              <a:spcAft>
                <a:spcPts val="0"/>
              </a:spcAft>
              <a:buClr>
                <a:srgbClr val="434343"/>
              </a:buClr>
              <a:buSzPts val="1600"/>
              <a:buChar char="●"/>
            </a:pPr>
            <a:r>
              <a:rPr lang="en" sz="1600">
                <a:solidFill>
                  <a:srgbClr val="434343"/>
                </a:solidFill>
              </a:rPr>
              <a:t>Not Difficult</a:t>
            </a:r>
            <a:endParaRPr sz="1600">
              <a:solidFill>
                <a:srgbClr val="434343"/>
              </a:solidFill>
            </a:endParaRPr>
          </a:p>
          <a:p>
            <a:pPr indent="-330200" lvl="0" marL="457200" rtl="0" algn="l">
              <a:spcBef>
                <a:spcPts val="0"/>
              </a:spcBef>
              <a:spcAft>
                <a:spcPts val="0"/>
              </a:spcAft>
              <a:buClr>
                <a:srgbClr val="434343"/>
              </a:buClr>
              <a:buSzPts val="1600"/>
              <a:buChar char="●"/>
            </a:pPr>
            <a:r>
              <a:rPr lang="en" sz="1600">
                <a:solidFill>
                  <a:srgbClr val="434343"/>
                </a:solidFill>
              </a:rPr>
              <a:t>Google Maps API</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Created Google Maps Activity</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Linked with API key</a:t>
            </a:r>
            <a:endParaRPr sz="1600">
              <a:solidFill>
                <a:srgbClr val="434343"/>
              </a:solidFill>
            </a:endParaRPr>
          </a:p>
        </p:txBody>
      </p:sp>
      <p:pic>
        <p:nvPicPr>
          <p:cNvPr id="184" name="Google Shape;184;p24"/>
          <p:cNvPicPr preferRelativeResize="0"/>
          <p:nvPr/>
        </p:nvPicPr>
        <p:blipFill>
          <a:blip r:embed="rId3">
            <a:alphaModFix/>
          </a:blip>
          <a:stretch>
            <a:fillRect/>
          </a:stretch>
        </p:blipFill>
        <p:spPr>
          <a:xfrm>
            <a:off x="456750" y="152400"/>
            <a:ext cx="2307688"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5"/>
          <p:cNvSpPr txBox="1"/>
          <p:nvPr>
            <p:ph idx="2" type="body"/>
          </p:nvPr>
        </p:nvSpPr>
        <p:spPr>
          <a:xfrm>
            <a:off x="5157425" y="789525"/>
            <a:ext cx="3374400" cy="302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chemeClr val="dk1"/>
                </a:solidFill>
              </a:rPr>
              <a:t>Geolocation</a:t>
            </a:r>
            <a:endParaRPr sz="1800"/>
          </a:p>
          <a:p>
            <a:pPr indent="0" lvl="0" marL="0" rtl="0" algn="l">
              <a:lnSpc>
                <a:spcPct val="115000"/>
              </a:lnSpc>
              <a:spcBef>
                <a:spcPts val="1000"/>
              </a:spcBef>
              <a:spcAft>
                <a:spcPts val="0"/>
              </a:spcAft>
              <a:buNone/>
            </a:pPr>
            <a:r>
              <a:t/>
            </a:r>
            <a:endParaRPr/>
          </a:p>
          <a:p>
            <a:pPr indent="-330200" lvl="0" marL="457200" rtl="0" algn="l">
              <a:lnSpc>
                <a:spcPct val="115000"/>
              </a:lnSpc>
              <a:spcBef>
                <a:spcPts val="1600"/>
              </a:spcBef>
              <a:spcAft>
                <a:spcPts val="0"/>
              </a:spcAft>
              <a:buClr>
                <a:srgbClr val="434343"/>
              </a:buClr>
              <a:buSzPts val="1600"/>
              <a:buChar char="●"/>
            </a:pPr>
            <a:r>
              <a:rPr lang="en" sz="1600">
                <a:solidFill>
                  <a:srgbClr val="434343"/>
                </a:solidFill>
              </a:rPr>
              <a:t>Considerably more difficult</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Google Location Services</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FusedLocationProviderClient</a:t>
            </a:r>
            <a:endParaRPr sz="1600">
              <a:solidFill>
                <a:srgbClr val="434343"/>
              </a:solidFill>
            </a:endParaRPr>
          </a:p>
        </p:txBody>
      </p:sp>
      <p:pic>
        <p:nvPicPr>
          <p:cNvPr id="190" name="Google Shape;190;p25"/>
          <p:cNvPicPr preferRelativeResize="0"/>
          <p:nvPr/>
        </p:nvPicPr>
        <p:blipFill>
          <a:blip r:embed="rId3">
            <a:alphaModFix/>
          </a:blip>
          <a:stretch>
            <a:fillRect/>
          </a:stretch>
        </p:blipFill>
        <p:spPr>
          <a:xfrm>
            <a:off x="456750" y="152400"/>
            <a:ext cx="2313414" cy="48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